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1" r:id="rId4"/>
    <p:sldId id="272" r:id="rId5"/>
    <p:sldId id="279" r:id="rId6"/>
    <p:sldId id="259" r:id="rId7"/>
    <p:sldId id="257" r:id="rId8"/>
    <p:sldId id="258" r:id="rId9"/>
    <p:sldId id="275" r:id="rId10"/>
    <p:sldId id="276" r:id="rId11"/>
    <p:sldId id="278" r:id="rId12"/>
    <p:sldId id="277" r:id="rId13"/>
    <p:sldId id="273" r:id="rId14"/>
    <p:sldId id="274" r:id="rId15"/>
    <p:sldId id="269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underscorejs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ABCDB-AD37-4F7B-A43F-972C953FA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308" y="1908439"/>
            <a:ext cx="8637073" cy="947055"/>
          </a:xfrm>
        </p:spPr>
        <p:txBody>
          <a:bodyPr>
            <a:normAutofit fontScale="90000"/>
          </a:bodyPr>
          <a:lstStyle/>
          <a:p>
            <a:r>
              <a:rPr lang="en-IN" dirty="0"/>
              <a:t>NodeJs Session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FE8BCD-B95E-4CB0-9D6C-18CF784F8813}"/>
              </a:ext>
            </a:extLst>
          </p:cNvPr>
          <p:cNvSpPr txBox="1">
            <a:spLocks/>
          </p:cNvSpPr>
          <p:nvPr/>
        </p:nvSpPr>
        <p:spPr>
          <a:xfrm>
            <a:off x="4870380" y="4002508"/>
            <a:ext cx="6503473" cy="609598"/>
          </a:xfrm>
          <a:prstGeom prst="rect">
            <a:avLst/>
          </a:prstGeom>
        </p:spPr>
        <p:txBody>
          <a:bodyPr vert="horz" lIns="91440" tIns="45720" rIns="91440" bIns="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Sashidharan Kanagaraj</a:t>
            </a:r>
          </a:p>
        </p:txBody>
      </p:sp>
    </p:spTree>
    <p:extLst>
      <p:ext uri="{BB962C8B-B14F-4D97-AF65-F5344CB8AC3E}">
        <p14:creationId xmlns:p14="http://schemas.microsoft.com/office/powerpoint/2010/main" val="52783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9391-2103-4B8B-A1A3-7040C90DE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Third Party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B1799-E274-4FA4-83E1-9D71153D2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90000"/>
              </a:lnSpc>
              <a:spcAft>
                <a:spcPts val="1425"/>
              </a:spcAft>
            </a:pPr>
            <a:r>
              <a:rPr lang="en-IN" altLang="en-US" sz="1800" dirty="0">
                <a:cs typeface="Calibri" panose="020F0502020204030204" pitchFamily="34" charset="0"/>
              </a:rPr>
              <a:t>Third party Node.js module can be downloaded using NPM (node package manager)</a:t>
            </a:r>
          </a:p>
          <a:p>
            <a:pPr>
              <a:lnSpc>
                <a:spcPct val="90000"/>
              </a:lnSpc>
              <a:spcAft>
                <a:spcPts val="1425"/>
              </a:spcAft>
            </a:pPr>
            <a:r>
              <a:rPr lang="en-IN" altLang="en-US" sz="1800" dirty="0">
                <a:cs typeface="Calibri" panose="020F0502020204030204" pitchFamily="34" charset="0"/>
              </a:rPr>
              <a:t>NPM is a command line tool that installs, updates or uninstalls Node.js packages in your application. </a:t>
            </a:r>
          </a:p>
          <a:p>
            <a:pPr>
              <a:lnSpc>
                <a:spcPct val="90000"/>
              </a:lnSpc>
              <a:spcAft>
                <a:spcPts val="1425"/>
              </a:spcAft>
            </a:pPr>
            <a:r>
              <a:rPr lang="en-IN" altLang="en-US" sz="1800" dirty="0">
                <a:cs typeface="Calibri" panose="020F0502020204030204" pitchFamily="34" charset="0"/>
              </a:rPr>
              <a:t>It is also an online repository for open-source Node.js packages. </a:t>
            </a:r>
          </a:p>
          <a:p>
            <a:pPr>
              <a:lnSpc>
                <a:spcPct val="90000"/>
              </a:lnSpc>
              <a:spcAft>
                <a:spcPts val="1425"/>
              </a:spcAft>
            </a:pPr>
            <a:r>
              <a:rPr lang="en-IN" altLang="en-US" sz="1800" dirty="0">
                <a:cs typeface="Calibri" panose="020F0502020204030204" pitchFamily="34" charset="0"/>
              </a:rPr>
              <a:t>The node community around the world creates useful modules and publishes them as packages in this repository.</a:t>
            </a:r>
          </a:p>
          <a:p>
            <a:pPr>
              <a:lnSpc>
                <a:spcPct val="90000"/>
              </a:lnSpc>
              <a:spcAft>
                <a:spcPts val="1425"/>
              </a:spcAft>
            </a:pPr>
            <a:r>
              <a:rPr lang="en-US" altLang="en-US" sz="1800" dirty="0">
                <a:solidFill>
                  <a:srgbClr val="000000"/>
                </a:solidFill>
                <a:ea typeface="Arial Unicode MS" charset="-128"/>
                <a:cs typeface="Calibri" panose="020F0502020204030204" pitchFamily="34" charset="0"/>
              </a:rPr>
              <a:t>It is responsible for managing all the Nodejs packages and modules present in an application.</a:t>
            </a:r>
          </a:p>
        </p:txBody>
      </p:sp>
    </p:spTree>
    <p:extLst>
      <p:ext uri="{BB962C8B-B14F-4D97-AF65-F5344CB8AC3E}">
        <p14:creationId xmlns:p14="http://schemas.microsoft.com/office/powerpoint/2010/main" val="672711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1F542-49EE-42A2-BEFF-6E22E1266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NPM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95C42-5A66-432D-AFCE-D83B658D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587" indent="0">
              <a:lnSpc>
                <a:spcPct val="90000"/>
              </a:lnSpc>
              <a:spcAft>
                <a:spcPts val="1425"/>
              </a:spcAft>
              <a:buNone/>
              <a:defRPr/>
            </a:pPr>
            <a:r>
              <a:rPr lang="en-IN" sz="1800" dirty="0">
                <a:cs typeface="Calibri" panose="020F0502020204030204" pitchFamily="34" charset="0"/>
              </a:rPr>
              <a:t>NPM performs the operation in two modes: </a:t>
            </a:r>
          </a:p>
          <a:p>
            <a:pPr>
              <a:lnSpc>
                <a:spcPct val="90000"/>
              </a:lnSpc>
              <a:spcAft>
                <a:spcPts val="1425"/>
              </a:spcAft>
              <a:defRPr/>
            </a:pPr>
            <a:r>
              <a:rPr lang="en-IN" sz="1800" dirty="0">
                <a:cs typeface="Calibri" panose="020F0502020204030204" pitchFamily="34" charset="0"/>
              </a:rPr>
              <a:t>Global - In the global mode, NPM performs operations which affect all the Node.js applications on the computer.</a:t>
            </a:r>
          </a:p>
          <a:p>
            <a:pPr>
              <a:lnSpc>
                <a:spcPct val="90000"/>
              </a:lnSpc>
              <a:spcAft>
                <a:spcPts val="1425"/>
              </a:spcAft>
              <a:defRPr/>
            </a:pPr>
            <a:r>
              <a:rPr lang="en-IN" sz="1800" dirty="0">
                <a:cs typeface="Calibri" panose="020F0502020204030204" pitchFamily="34" charset="0"/>
              </a:rPr>
              <a:t>Local - In the local mode, NPM performs operations for the particular local directory which affects an application in that directory only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996737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56C26-CB8A-4075-A18F-A8E280D3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Local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E7746-182F-48A9-BA54-A7C036920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IN" dirty="0">
                <a:cs typeface="Calibri" panose="020F0502020204030204" pitchFamily="34" charset="0"/>
              </a:rPr>
              <a:t>Local modules are modules created locally in your Node.js application. </a:t>
            </a:r>
          </a:p>
          <a:p>
            <a:pPr>
              <a:defRPr/>
            </a:pPr>
            <a:r>
              <a:rPr lang="en-IN" dirty="0">
                <a:cs typeface="Calibri" panose="020F0502020204030204" pitchFamily="34" charset="0"/>
              </a:rPr>
              <a:t>These modules include different functionalities of your application in separate files and folders. </a:t>
            </a:r>
          </a:p>
          <a:p>
            <a:pPr>
              <a:defRPr/>
            </a:pPr>
            <a:r>
              <a:rPr lang="en-IN" dirty="0">
                <a:cs typeface="Calibri" panose="020F0502020204030204" pitchFamily="34" charset="0"/>
              </a:rPr>
              <a:t>You can also package it and distribute it via NPM, so that Node.js community can use it.</a:t>
            </a:r>
          </a:p>
          <a:p>
            <a:pPr marL="0" indent="0">
              <a:buNone/>
              <a:defRPr/>
            </a:pPr>
            <a:r>
              <a:rPr lang="en-IN" dirty="0">
                <a:cs typeface="Calibri" panose="020F0502020204030204" pitchFamily="34" charset="0"/>
              </a:rPr>
              <a:t>For example, if you need to do logging you can create a module for it, which can be reused in your application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73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3ED7-426E-4291-BB8C-EE6FDFB3B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 err="1"/>
              <a:t>Module.exports</a:t>
            </a:r>
            <a:r>
              <a:rPr lang="en-IN" dirty="0"/>
              <a:t> &amp; Require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46B39-10CC-42BE-B070-954C421CB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58175"/>
            <a:ext cx="4825677" cy="330817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IN" sz="1600" dirty="0"/>
              <a:t>Require is a function, that you pass a path location</a:t>
            </a:r>
          </a:p>
          <a:p>
            <a:pPr>
              <a:lnSpc>
                <a:spcPct val="110000"/>
              </a:lnSpc>
            </a:pPr>
            <a:endParaRPr lang="en-IN" sz="1600" dirty="0"/>
          </a:p>
          <a:p>
            <a:pPr>
              <a:lnSpc>
                <a:spcPct val="110000"/>
              </a:lnSpc>
            </a:pPr>
            <a:r>
              <a:rPr lang="en-IN" sz="1600" dirty="0" err="1"/>
              <a:t>Module.exports</a:t>
            </a:r>
            <a:r>
              <a:rPr lang="en-IN" sz="1600" dirty="0"/>
              <a:t> is what the require function returns</a:t>
            </a:r>
          </a:p>
          <a:p>
            <a:pPr>
              <a:lnSpc>
                <a:spcPct val="110000"/>
              </a:lnSpc>
            </a:pPr>
            <a:endParaRPr lang="en-IN" sz="1600" dirty="0"/>
          </a:p>
          <a:p>
            <a:pPr>
              <a:lnSpc>
                <a:spcPct val="110000"/>
              </a:lnSpc>
            </a:pPr>
            <a:r>
              <a:rPr lang="en-IN" sz="1600" dirty="0"/>
              <a:t>This both works because the your code has been wrapped in function that is given these things as function parameters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28CF9A-57C6-406D-8568-F5A69ED76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58175"/>
            <a:ext cx="5603823" cy="315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8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EF02-108D-4420-A9A4-843BBAB64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Exports vs </a:t>
            </a:r>
            <a:r>
              <a:rPr lang="en-IN" dirty="0" err="1"/>
              <a:t>Module.exports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8A9E3-B747-40D3-8D4A-0754C6133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67151"/>
            <a:ext cx="5508655" cy="3299196"/>
          </a:xfrm>
        </p:spPr>
        <p:txBody>
          <a:bodyPr>
            <a:normAutofit/>
          </a:bodyPr>
          <a:lstStyle/>
          <a:p>
            <a:r>
              <a:rPr lang="en-IN" sz="1800" b="1" i="1" dirty="0"/>
              <a:t>Exports</a:t>
            </a:r>
            <a:r>
              <a:rPr lang="en-IN" sz="1800" dirty="0"/>
              <a:t> is a reference of </a:t>
            </a:r>
            <a:r>
              <a:rPr lang="en-IN" sz="1800" b="1" i="1" dirty="0" err="1"/>
              <a:t>module.exports</a:t>
            </a:r>
            <a:r>
              <a:rPr lang="en-IN" sz="1800" i="1" dirty="0"/>
              <a:t>. So, assigning the value to the exports is a neat shortcut</a:t>
            </a:r>
          </a:p>
          <a:p>
            <a:r>
              <a:rPr lang="en-IN" sz="1800" i="1" dirty="0"/>
              <a:t>But, </a:t>
            </a:r>
            <a:r>
              <a:rPr lang="en-IN" sz="1800" b="1" i="1" dirty="0"/>
              <a:t>exports</a:t>
            </a:r>
            <a:r>
              <a:rPr lang="en-IN" sz="1800" i="1" dirty="0"/>
              <a:t> is not a reference to </a:t>
            </a:r>
            <a:r>
              <a:rPr lang="en-IN" sz="1800" b="1" i="1" dirty="0" err="1"/>
              <a:t>module.exports</a:t>
            </a:r>
            <a:r>
              <a:rPr lang="en-IN" sz="1800" b="1" i="1" dirty="0"/>
              <a:t> </a:t>
            </a:r>
            <a:r>
              <a:rPr lang="en-IN" sz="1800" i="1" dirty="0"/>
              <a:t>for all the time!.</a:t>
            </a:r>
          </a:p>
          <a:p>
            <a:r>
              <a:rPr lang="en-IN" sz="1800" i="1" dirty="0"/>
              <a:t>If you assign anything to the </a:t>
            </a:r>
            <a:r>
              <a:rPr lang="en-IN" sz="1800" b="1" i="1" dirty="0" err="1"/>
              <a:t>module.exports</a:t>
            </a:r>
            <a:r>
              <a:rPr lang="en-IN" sz="1800" i="1" dirty="0"/>
              <a:t>, then </a:t>
            </a:r>
            <a:r>
              <a:rPr lang="en-IN" sz="1800" b="1" i="1" dirty="0"/>
              <a:t>exports</a:t>
            </a:r>
            <a:r>
              <a:rPr lang="en-IN" sz="1800" i="1" dirty="0"/>
              <a:t> is no longer reference to it, and loss it all power.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7C027C-B96E-4789-BBD5-323907CF4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925" y="3551801"/>
            <a:ext cx="5457825" cy="2550041"/>
          </a:xfrm>
          <a:prstGeom prst="rect">
            <a:avLst/>
          </a:prstGeom>
        </p:spPr>
      </p:pic>
      <p:pic>
        <p:nvPicPr>
          <p:cNvPr id="6" name="Picture 5" descr="A close up of a card&#10;&#10;Description automatically generated">
            <a:extLst>
              <a:ext uri="{FF2B5EF4-FFF2-40B4-BE49-F238E27FC236}">
                <a16:creationId xmlns:a16="http://schemas.microsoft.com/office/drawing/2014/main" id="{EF48D7D5-E6DC-4A4C-AC97-537E6F6060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581" y="843702"/>
            <a:ext cx="5457825" cy="255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1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BFC9-4E7A-4320-BF10-4CA42F03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550" y="2782124"/>
            <a:ext cx="9603275" cy="1049235"/>
          </a:xfrm>
        </p:spPr>
        <p:txBody>
          <a:bodyPr/>
          <a:lstStyle/>
          <a:p>
            <a:pPr algn="ctr"/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Queries</a:t>
            </a:r>
            <a:r>
              <a:rPr lang="en-IN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44403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D1483-D995-4168-AE1E-25780607A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C5D14-BF6C-46CD-9FF8-D4111EB86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1" y="2171769"/>
            <a:ext cx="4773224" cy="32945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Assignment1:</a:t>
            </a:r>
            <a:endParaRPr lang="en-IN" dirty="0"/>
          </a:p>
          <a:p>
            <a:r>
              <a:rPr lang="en-US" dirty="0"/>
              <a:t>Third Party Modules: (</a:t>
            </a:r>
            <a:r>
              <a:rPr lang="en-IN" u="sng" dirty="0">
                <a:hlinkClick r:id="rId2"/>
              </a:rPr>
              <a:t>https://underscorejs.org/</a:t>
            </a:r>
            <a:r>
              <a:rPr lang="en-US" dirty="0"/>
              <a:t>)</a:t>
            </a:r>
            <a:endParaRPr lang="en-IN" dirty="0"/>
          </a:p>
          <a:p>
            <a:r>
              <a:rPr lang="en-US" dirty="0"/>
              <a:t>Step 1. Require underscore core module </a:t>
            </a:r>
            <a:endParaRPr lang="en-IN" dirty="0"/>
          </a:p>
          <a:p>
            <a:r>
              <a:rPr lang="en-US" dirty="0"/>
              <a:t>Step 2. Using underscore module to do any 2 function of arrays &amp; object</a:t>
            </a:r>
            <a:endParaRPr lang="en-IN" dirty="0"/>
          </a:p>
          <a:p>
            <a:pPr marL="0" indent="0">
              <a:buNone/>
            </a:pPr>
            <a:endParaRPr lang="en-US" b="1" i="1" dirty="0"/>
          </a:p>
          <a:p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61F864-BC60-4163-85D3-9384D0876739}"/>
              </a:ext>
            </a:extLst>
          </p:cNvPr>
          <p:cNvSpPr txBox="1">
            <a:spLocks/>
          </p:cNvSpPr>
          <p:nvPr/>
        </p:nvSpPr>
        <p:spPr>
          <a:xfrm>
            <a:off x="5823283" y="2193895"/>
            <a:ext cx="5719011" cy="354115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Assignment 2:</a:t>
            </a:r>
            <a:endParaRPr lang="en-IN" dirty="0"/>
          </a:p>
          <a:p>
            <a:r>
              <a:rPr lang="en-US" dirty="0"/>
              <a:t>Local Modules:</a:t>
            </a:r>
            <a:endParaRPr lang="en-IN" dirty="0"/>
          </a:p>
          <a:p>
            <a:r>
              <a:rPr lang="en-US" dirty="0"/>
              <a:t>Step1: Create a local module to add two numbers </a:t>
            </a:r>
            <a:endParaRPr lang="en-IN" dirty="0"/>
          </a:p>
          <a:p>
            <a:r>
              <a:rPr lang="en-US" dirty="0"/>
              <a:t>Step2: Create a config file and make a default value..</a:t>
            </a:r>
            <a:endParaRPr lang="en-IN" dirty="0"/>
          </a:p>
          <a:p>
            <a:r>
              <a:rPr lang="en-US" dirty="0"/>
              <a:t>Step3: Require the created local module and config </a:t>
            </a:r>
            <a:endParaRPr lang="en-IN" dirty="0"/>
          </a:p>
          <a:p>
            <a:r>
              <a:rPr lang="en-US" dirty="0"/>
              <a:t>Step4: Execute the local module using the configured</a:t>
            </a:r>
            <a:endParaRPr lang="en-IN" dirty="0"/>
          </a:p>
          <a:p>
            <a:pPr marL="0" indent="0">
              <a:buFont typeface="Arial" panose="020B0604020202020204" pitchFamily="34" charset="0"/>
              <a:buNone/>
            </a:pPr>
            <a:endParaRPr lang="en-US" b="1" i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554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F691E-53CB-47BE-BBCE-1272ABD19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Global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31225-2B01-41A9-AD78-B2C298E2E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objects are global in nature and they are available in all modules.</a:t>
            </a:r>
          </a:p>
          <a:p>
            <a:r>
              <a:rPr lang="en-US" dirty="0"/>
              <a:t>These objects are modules, functions, strings and object as follow</a:t>
            </a:r>
          </a:p>
          <a:p>
            <a:pPr lvl="1"/>
            <a:r>
              <a:rPr lang="en-IN" dirty="0"/>
              <a:t>__filename &amp; __</a:t>
            </a:r>
            <a:r>
              <a:rPr lang="en-IN" dirty="0" err="1"/>
              <a:t>dirname</a:t>
            </a:r>
            <a:r>
              <a:rPr lang="en-IN" dirty="0"/>
              <a:t>, etc</a:t>
            </a:r>
          </a:p>
          <a:p>
            <a:pPr lvl="1"/>
            <a:r>
              <a:rPr lang="en-IN" dirty="0" err="1"/>
              <a:t>setTimeout</a:t>
            </a:r>
            <a:r>
              <a:rPr lang="en-IN" dirty="0"/>
              <a:t>, </a:t>
            </a:r>
            <a:r>
              <a:rPr lang="en-IN" dirty="0" err="1"/>
              <a:t>clearTimeout</a:t>
            </a:r>
            <a:r>
              <a:rPr lang="en-IN" dirty="0"/>
              <a:t> &amp; </a:t>
            </a:r>
            <a:r>
              <a:rPr lang="en-IN" dirty="0" err="1"/>
              <a:t>setInterval</a:t>
            </a:r>
            <a:r>
              <a:rPr lang="en-IN" dirty="0"/>
              <a:t>, etc</a:t>
            </a:r>
          </a:p>
          <a:p>
            <a:pPr lvl="1"/>
            <a:r>
              <a:rPr lang="en-IN" dirty="0"/>
              <a:t>Console &amp; Process, etc</a:t>
            </a:r>
          </a:p>
          <a:p>
            <a:r>
              <a:rPr lang="en-IN" b="1" dirty="0"/>
              <a:t>R</a:t>
            </a:r>
            <a:r>
              <a:rPr lang="en-IN" dirty="0"/>
              <a:t>ead </a:t>
            </a:r>
            <a:r>
              <a:rPr lang="en-IN" b="1" dirty="0"/>
              <a:t>E</a:t>
            </a:r>
            <a:r>
              <a:rPr lang="en-IN" dirty="0"/>
              <a:t>val </a:t>
            </a:r>
            <a:r>
              <a:rPr lang="en-IN" b="1" dirty="0"/>
              <a:t>P</a:t>
            </a:r>
            <a:r>
              <a:rPr lang="en-IN" dirty="0"/>
              <a:t>rint </a:t>
            </a:r>
            <a:r>
              <a:rPr lang="en-IN" b="1" dirty="0"/>
              <a:t>L</a:t>
            </a:r>
            <a:r>
              <a:rPr lang="en-IN" dirty="0"/>
              <a:t>oop(</a:t>
            </a:r>
            <a:r>
              <a:rPr lang="en-IN" b="1" dirty="0"/>
              <a:t>REPL</a:t>
            </a:r>
            <a:r>
              <a:rPr lang="en-IN" dirty="0"/>
              <a:t>) represents a computer environment like window console or </a:t>
            </a:r>
            <a:r>
              <a:rPr lang="en-IN" dirty="0" err="1"/>
              <a:t>unix</a:t>
            </a:r>
            <a:r>
              <a:rPr lang="en-IN" dirty="0"/>
              <a:t> commands is entered.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0619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69ED3-A710-49A9-A30F-188AA960F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F8B96-02CC-4809-B8AF-E95B2913D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First-Class Function</a:t>
            </a:r>
          </a:p>
          <a:p>
            <a:pPr lvl="1"/>
            <a:r>
              <a:rPr lang="en-IN" dirty="0"/>
              <a:t>Everything you can do with other type you can do with functions.</a:t>
            </a:r>
          </a:p>
          <a:p>
            <a:pPr lvl="1"/>
            <a:r>
              <a:rPr lang="en-IN" dirty="0"/>
              <a:t>You can use the function like strings, numbers, etc. (i.e. pass around them around, set variables equal to them, put them in array, and more)</a:t>
            </a:r>
          </a:p>
          <a:p>
            <a:r>
              <a:rPr lang="en-IN" dirty="0"/>
              <a:t>Expression</a:t>
            </a:r>
          </a:p>
          <a:p>
            <a:pPr lvl="1"/>
            <a:r>
              <a:rPr lang="en-IN" dirty="0"/>
              <a:t>A block of code that results in a value</a:t>
            </a:r>
          </a:p>
          <a:p>
            <a:pPr lvl="1"/>
            <a:r>
              <a:rPr lang="en-IN" dirty="0"/>
              <a:t>Function expression are possible in JavaScript because function are first-class.</a:t>
            </a:r>
          </a:p>
        </p:txBody>
      </p:sp>
    </p:spTree>
    <p:extLst>
      <p:ext uri="{BB962C8B-B14F-4D97-AF65-F5344CB8AC3E}">
        <p14:creationId xmlns:p14="http://schemas.microsoft.com/office/powerpoint/2010/main" val="422993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1468A-A0B5-41FB-B6A7-A1FEC9C5B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Objects &amp; Object Literals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499E5-98EC-4E94-A097-0D1D1AFD1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58175"/>
            <a:ext cx="5384830" cy="3308172"/>
          </a:xfrm>
        </p:spPr>
        <p:txBody>
          <a:bodyPr>
            <a:normAutofit fontScale="92500"/>
          </a:bodyPr>
          <a:lstStyle/>
          <a:p>
            <a:r>
              <a:rPr lang="en-IN" dirty="0"/>
              <a:t>Name which maps to the value is objects or collection of name/value pairs.</a:t>
            </a:r>
          </a:p>
          <a:p>
            <a:r>
              <a:rPr lang="en-IN" dirty="0"/>
              <a:t>Name may be defined more than once, but only can have one value for the context.</a:t>
            </a:r>
          </a:p>
          <a:p>
            <a:pPr lvl="1"/>
            <a:r>
              <a:rPr lang="en-IN" dirty="0" err="1"/>
              <a:t>Eg</a:t>
            </a:r>
            <a:r>
              <a:rPr lang="en-IN" dirty="0"/>
              <a:t>: “name: value” =&gt; </a:t>
            </a:r>
            <a:r>
              <a:rPr lang="en-IN" dirty="0" err="1"/>
              <a:t>firstname</a:t>
            </a:r>
            <a:r>
              <a:rPr lang="en-IN" dirty="0"/>
              <a:t>: “Nodejs”</a:t>
            </a:r>
          </a:p>
          <a:p>
            <a:r>
              <a:rPr lang="en-IN" dirty="0"/>
              <a:t>Object Literals separated by commas and surrounded by curly braces</a:t>
            </a:r>
          </a:p>
          <a:p>
            <a:endParaRPr lang="en-IN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DC9A3DF-C106-49A0-9695-318A2872D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331" y="2158175"/>
            <a:ext cx="5290311" cy="297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0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E65A-879A-44C1-A604-121EC9764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Prototype Inheritance&amp; Constructors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0E435-C334-49F3-AB03-33022F969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58175"/>
            <a:ext cx="5184805" cy="3308172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Prototype Inheritance</a:t>
            </a:r>
          </a:p>
          <a:p>
            <a:pPr lvl="1"/>
            <a:r>
              <a:rPr lang="en-IN" dirty="0"/>
              <a:t>One object get access to the properties and methods of another object</a:t>
            </a:r>
          </a:p>
          <a:p>
            <a:r>
              <a:rPr lang="en-IN" dirty="0"/>
              <a:t>Prototype</a:t>
            </a:r>
          </a:p>
          <a:p>
            <a:pPr lvl="1"/>
            <a:r>
              <a:rPr lang="en-US" dirty="0"/>
              <a:t>Prototype is another object, but it can attach the properties and method</a:t>
            </a:r>
            <a:endParaRPr lang="en-IN" dirty="0"/>
          </a:p>
          <a:p>
            <a:r>
              <a:rPr lang="en-IN" dirty="0"/>
              <a:t>Function Constructors</a:t>
            </a:r>
          </a:p>
          <a:p>
            <a:pPr lvl="1"/>
            <a:r>
              <a:rPr lang="en-US" dirty="0"/>
              <a:t>A normal function that is used to construct objects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 descr="A picture containing computer&#10;&#10;Description automatically generated">
            <a:extLst>
              <a:ext uri="{FF2B5EF4-FFF2-40B4-BE49-F238E27FC236}">
                <a16:creationId xmlns:a16="http://schemas.microsoft.com/office/drawing/2014/main" id="{3BFADCB1-95EE-4D25-8ACC-08500E571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075" y="2002559"/>
            <a:ext cx="5522065" cy="330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0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70C17-F014-4329-9D70-B23274F2F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Require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647E-F694-4625-83B0-F623033A0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0" lvl="0" indent="-34290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rgbClr val="1B1B32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Resolving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 To find the absolute path of the file.</a:t>
            </a:r>
            <a:endParaRPr lang="en-US" sz="1800" dirty="0">
              <a:ea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rgbClr val="1B1B32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Loading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 To determine the type of the file content.</a:t>
            </a:r>
            <a:endParaRPr lang="en-US" sz="1800" dirty="0">
              <a:ea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dirty="0"/>
              <a:t>Bundling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 A</a:t>
            </a:r>
            <a:r>
              <a:rPr lang="en-US" sz="1800" dirty="0"/>
              <a:t>ll exports from the module into one object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. Which makes both the </a:t>
            </a:r>
            <a:r>
              <a:rPr lang="en-US" sz="1800" i="1" dirty="0">
                <a:solidFill>
                  <a:srgbClr val="0A0A23"/>
                </a:solidFill>
                <a:ea typeface="Times New Roman" panose="02020603050405020304" pitchFamily="18" charset="0"/>
              </a:rPr>
              <a:t>require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and </a:t>
            </a:r>
            <a:r>
              <a:rPr lang="en-US" sz="1800" i="1" dirty="0">
                <a:solidFill>
                  <a:srgbClr val="0A0A23"/>
                </a:solidFill>
                <a:ea typeface="Times New Roman" panose="02020603050405020304" pitchFamily="18" charset="0"/>
              </a:rPr>
              <a:t>module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 objects local to every file we require.</a:t>
            </a:r>
            <a:endParaRPr lang="en-US" sz="1800" dirty="0">
              <a:ea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rgbClr val="1B1B32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Evaluating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 This is what the VM eventually does with the loaded code.</a:t>
            </a:r>
            <a:endParaRPr lang="en-US" sz="1800" dirty="0">
              <a:ea typeface="Calibri" panose="020F0502020204030204" pitchFamily="34" charset="0"/>
            </a:endParaRPr>
          </a:p>
          <a:p>
            <a:pPr marL="342900" marR="0" lvl="0" indent="-34290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rgbClr val="1B1B32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Caching</a:t>
            </a:r>
            <a:r>
              <a:rPr lang="en-US" sz="1800" dirty="0">
                <a:solidFill>
                  <a:srgbClr val="0A0A23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 Entire code has been cached so that, we don’t go over all the steps another time. Just read once and pulled from cache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905098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D732F-096C-4289-9DEC-52EB4E98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6F8A8-D723-486D-BE69-B7EA34855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Fundamental features of node is the module system this allows us to load functionality into our app</a:t>
            </a:r>
          </a:p>
          <a:p>
            <a:r>
              <a:rPr lang="en-US" dirty="0"/>
              <a:t>Reusable block of codes whose existence does not accidentally impact other code</a:t>
            </a:r>
          </a:p>
          <a:p>
            <a:r>
              <a:rPr lang="en-US" dirty="0"/>
              <a:t>Example:  </a:t>
            </a:r>
          </a:p>
          <a:p>
            <a:pPr marL="0" indent="0">
              <a:buNone/>
            </a:pPr>
            <a:r>
              <a:rPr lang="en-US" dirty="0"/>
              <a:t>	Read/Write from the file system, </a:t>
            </a:r>
          </a:p>
          <a:p>
            <a:pPr marL="0" indent="0">
              <a:buNone/>
            </a:pPr>
            <a:r>
              <a:rPr lang="en-US" dirty="0"/>
              <a:t>              Connect a Database</a:t>
            </a:r>
          </a:p>
          <a:p>
            <a:pPr marL="0" indent="0">
              <a:buNone/>
            </a:pPr>
            <a:r>
              <a:rPr lang="en-US" dirty="0"/>
              <a:t>              Startup a webserver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0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B336-36DD-4E8F-A7EC-7809FDDD0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 of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9C6D8-AC92-480B-A938-E0A2A31A4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Core Modules</a:t>
            </a:r>
          </a:p>
          <a:p>
            <a:pPr lvl="1"/>
            <a:r>
              <a:rPr lang="en-US" dirty="0"/>
              <a:t>Modules that come shipped with Node.js, e.g. </a:t>
            </a:r>
            <a:r>
              <a:rPr lang="en-US" b="1" i="1" dirty="0"/>
              <a:t>https, </a:t>
            </a:r>
            <a:r>
              <a:rPr lang="en-US" b="1" i="1" dirty="0" err="1"/>
              <a:t>os</a:t>
            </a:r>
            <a:r>
              <a:rPr lang="en-US" b="1" i="1" dirty="0"/>
              <a:t>, fs, net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IN" dirty="0"/>
          </a:p>
          <a:p>
            <a:r>
              <a:rPr lang="en-IN" dirty="0"/>
              <a:t>Third Party Modules</a:t>
            </a:r>
          </a:p>
          <a:p>
            <a:pPr lvl="1"/>
            <a:r>
              <a:rPr lang="en-US" dirty="0"/>
              <a:t>Modules that you install from any package manager. For example, to simplify our web API development we use </a:t>
            </a:r>
            <a:r>
              <a:rPr lang="en-US" b="1" i="1" dirty="0"/>
              <a:t>express</a:t>
            </a:r>
            <a:r>
              <a:rPr lang="en-US" dirty="0"/>
              <a:t>, or to deal with date and time we use </a:t>
            </a:r>
            <a:r>
              <a:rPr lang="en-US" b="1" i="1" dirty="0"/>
              <a:t>moment</a:t>
            </a:r>
          </a:p>
          <a:p>
            <a:r>
              <a:rPr lang="en-US" dirty="0"/>
              <a:t>Local Modules</a:t>
            </a:r>
          </a:p>
          <a:p>
            <a:pPr lvl="1"/>
            <a:r>
              <a:rPr lang="en-US" dirty="0"/>
              <a:t>These are the modules that we create for our own use. These modules basically consist of core business logic of our code</a:t>
            </a:r>
          </a:p>
        </p:txBody>
      </p:sp>
    </p:spTree>
    <p:extLst>
      <p:ext uri="{BB962C8B-B14F-4D97-AF65-F5344CB8AC3E}">
        <p14:creationId xmlns:p14="http://schemas.microsoft.com/office/powerpoint/2010/main" val="3182410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F3F95-1064-4D3D-8118-AC6D5C001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Core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1E9B4-5EFB-4006-9E91-018C7A5B6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altLang="en-US" dirty="0">
                <a:cs typeface="Calibri" panose="020F0502020204030204" pitchFamily="34" charset="0"/>
              </a:rPr>
              <a:t>The core modules include bare minimum functionalities of Node.js. </a:t>
            </a:r>
          </a:p>
          <a:p>
            <a:r>
              <a:rPr lang="en-IN" altLang="en-US" dirty="0">
                <a:cs typeface="Calibri" panose="020F0502020204030204" pitchFamily="34" charset="0"/>
              </a:rPr>
              <a:t>These core modules are compiled into its binary distribution and load automatically when Node.js process starts.</a:t>
            </a:r>
          </a:p>
          <a:p>
            <a:r>
              <a:rPr lang="en-IN" altLang="en-US" dirty="0">
                <a:cs typeface="Calibri" panose="020F0502020204030204" pitchFamily="34" charset="0"/>
              </a:rPr>
              <a:t>However, you need to import the core module first in order to use it in your application.</a:t>
            </a:r>
          </a:p>
          <a:p>
            <a:r>
              <a:rPr lang="en-IN" altLang="en-US" dirty="0">
                <a:cs typeface="Calibri" panose="020F0502020204030204" pitchFamily="34" charset="0"/>
              </a:rPr>
              <a:t>They get preference in loading even if a third-party module exists with the same name.</a:t>
            </a:r>
            <a:endParaRPr lang="en-US" altLang="en-US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40466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955</Words>
  <Application>Microsoft Office PowerPoint</Application>
  <PresentationFormat>Widescreen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Symbol</vt:lpstr>
      <vt:lpstr>Gallery</vt:lpstr>
      <vt:lpstr>NodeJs Session</vt:lpstr>
      <vt:lpstr>Global Objects</vt:lpstr>
      <vt:lpstr>Function Expression</vt:lpstr>
      <vt:lpstr>Objects &amp; Object Literals</vt:lpstr>
      <vt:lpstr>Prototype Inheritance&amp; Constructors</vt:lpstr>
      <vt:lpstr>Require Function</vt:lpstr>
      <vt:lpstr>Module</vt:lpstr>
      <vt:lpstr>Type of Modules</vt:lpstr>
      <vt:lpstr>Core Modules</vt:lpstr>
      <vt:lpstr>Third Party Modules</vt:lpstr>
      <vt:lpstr>NPM</vt:lpstr>
      <vt:lpstr>Local Modules</vt:lpstr>
      <vt:lpstr>Module.exports &amp; Require</vt:lpstr>
      <vt:lpstr>Exports vs Module.exports</vt:lpstr>
      <vt:lpstr>Queries </vt:lpstr>
      <vt:lpstr>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NodeJs Session</dc:title>
  <dc:creator>Sashidharan Kanagaraj</dc:creator>
  <cp:lastModifiedBy>Sashidharan Kanagaraj</cp:lastModifiedBy>
  <cp:revision>13</cp:revision>
  <dcterms:created xsi:type="dcterms:W3CDTF">2020-04-14T12:26:34Z</dcterms:created>
  <dcterms:modified xsi:type="dcterms:W3CDTF">2020-04-14T16:14:35Z</dcterms:modified>
</cp:coreProperties>
</file>